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044" r:id="rId2"/>
    <p:sldId id="3130" r:id="rId3"/>
    <p:sldId id="3157" r:id="rId4"/>
    <p:sldId id="3146" r:id="rId5"/>
    <p:sldId id="3079" r:id="rId6"/>
    <p:sldId id="3089" r:id="rId7"/>
    <p:sldId id="3084" r:id="rId8"/>
    <p:sldId id="3078" r:id="rId9"/>
    <p:sldId id="3208" r:id="rId10"/>
    <p:sldId id="256" r:id="rId1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88787" autoAdjust="0"/>
  </p:normalViewPr>
  <p:slideViewPr>
    <p:cSldViewPr snapToGrid="0">
      <p:cViewPr varScale="1">
        <p:scale>
          <a:sx n="113" d="100"/>
          <a:sy n="113"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33A4AAF-C3AA-4965-AA9D-61AFA3BB4093}" type="datetimeFigureOut">
              <a:rPr kumimoji="1" lang="ja-JP" altLang="en-US" smtClean="0"/>
              <a:t>2024/11/4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832C71F-F9E4-4032-A1DC-E7A885B4A3DB}" type="slidenum">
              <a:rPr kumimoji="1" lang="ja-JP" altLang="en-US" smtClean="0"/>
              <a:t>‹#›</a:t>
            </a:fld>
            <a:endParaRPr kumimoji="1" lang="ja-JP" altLang="en-US"/>
          </a:p>
        </p:txBody>
      </p:sp>
    </p:spTree>
    <p:extLst>
      <p:ext uri="{BB962C8B-B14F-4D97-AF65-F5344CB8AC3E}">
        <p14:creationId xmlns:p14="http://schemas.microsoft.com/office/powerpoint/2010/main" val="3827990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6</a:t>
            </a:fld>
            <a:endParaRPr kumimoji="1" lang="ja-JP" altLang="en-US"/>
          </a:p>
        </p:txBody>
      </p:sp>
    </p:spTree>
    <p:extLst>
      <p:ext uri="{BB962C8B-B14F-4D97-AF65-F5344CB8AC3E}">
        <p14:creationId xmlns:p14="http://schemas.microsoft.com/office/powerpoint/2010/main" val="323582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E789-B78A-E9F4-C2AC-F2373C50A8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A3BA9E-FDC8-DFCD-B8D2-A8ED818E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631DF7-9544-058B-8263-89CFE84C3CE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D4146696-8E44-89BC-DE65-B8F41A5182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67D53D-B928-AC02-2A45-688A1A738BD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210325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988367-AE55-795E-E91E-B123ED32EB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E16C7A-2502-288A-F4E4-D58FB6EA80D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DE0778-288A-68FA-E36A-15DE1C8B623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46B574BD-AF86-46D8-3854-B47899BEAC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5B5DC2-EC71-DE66-871F-15FCFDA638C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01391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049335-6783-EC55-DCEB-F3158F00C0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AEE9A39-2449-2E5D-363B-F4092D484D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C24180-95AF-4B0C-B15A-0C3A3936CA4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2F2B5C6-2D1F-8971-6D9A-BC28382C22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C5E87-1F15-F634-F1FB-2F17ED78997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9846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99ABF-DF1A-C2AB-CDE5-7A5289DC38E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814B41-F52C-4124-FBE5-6914C66DD19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DD0DFC-4A6E-6CBA-8016-A2614F8C70C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3EC3CD1-561F-2D0D-EEB5-749E7E19FF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682A52-A190-94C2-41B4-56FC57C81D7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79088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E4C647-361F-E81F-DEF4-44AEE74D14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791D529-A48B-F12F-13BD-0DE34C81AC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B09B2D-4E91-514E-C317-7882C56C4924}"/>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B2A090F-980F-C3EB-6184-7F66B627EF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6B113C-42F1-1C7B-F775-A6B08388100B}"/>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9103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4636EF-AD0A-9A86-C472-B627B4385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84F57F9-1538-A633-F114-FCE58E9C930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5589283-2F94-9203-BFBE-FCB866CBBB0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FBCB473-17EE-9658-EA88-88C240EDE10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A87242A1-40DF-94FC-A1C7-52A912EA49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1F6EB2-3285-33CF-E39E-D30D21542CE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3103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EE37C-6018-6FB1-8C3A-DB1999E3C9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C0C583-462C-83A1-2AC9-7A94A67A3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B307FAF-381F-E5B2-D5E3-FC7145199C5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021F82-007C-8AAD-7B94-3605DF45C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8F9803B-C3F5-9427-D3F4-8261A0EF8B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32687A1-7365-CE67-0C00-6A251277087D}"/>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8" name="フッター プレースホルダー 7">
            <a:extLst>
              <a:ext uri="{FF2B5EF4-FFF2-40B4-BE49-F238E27FC236}">
                <a16:creationId xmlns:a16="http://schemas.microsoft.com/office/drawing/2014/main" id="{8858201C-9FB8-D31A-3F67-C6C8877CA5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4D11E6B-27CF-EEDC-5158-73E807360DD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511909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F892C-BEB3-A461-B1DD-0CBB1F30D26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0EF49F-1B92-3521-4913-92AB639092F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4" name="フッター プレースホルダー 3">
            <a:extLst>
              <a:ext uri="{FF2B5EF4-FFF2-40B4-BE49-F238E27FC236}">
                <a16:creationId xmlns:a16="http://schemas.microsoft.com/office/drawing/2014/main" id="{C7A383A0-DDEB-47EB-379A-5207AFD5E9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E08D3A0-C435-551B-5364-D2822FE9ACE5}"/>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643679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98E4D5-2FBB-2322-9A7F-194858BB7865}"/>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3" name="フッター プレースホルダー 2">
            <a:extLst>
              <a:ext uri="{FF2B5EF4-FFF2-40B4-BE49-F238E27FC236}">
                <a16:creationId xmlns:a16="http://schemas.microsoft.com/office/drawing/2014/main" id="{AD0D78AF-34D0-1A0E-4626-0B1640CD13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16FBD1-71DB-267F-4DC4-0FA6B00278B4}"/>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25347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9269A-1AA7-35E7-D97E-93AB78598D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D8CBA4-FAA6-D4B0-17DD-5D2EB75E8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2D2D47-8F06-C0B5-80DB-F03EA979D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7AD67EA-4A60-9B9D-D5AC-D0AB878ACAA9}"/>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C2FF771D-68C0-95CD-15EB-5B619005A1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91B1ED-ED55-E989-0FD2-32567B592458}"/>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13716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F078E-F656-BF03-8CB9-CD70604DBAD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ECB5BF-A918-A0F0-BCF4-2A94FCB73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867E11F-44F0-F9F3-D9D4-64C4F9291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B32CA0D-A32B-10CA-6BF1-98C1B3813BEF}"/>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BFDA599A-C2A6-6A06-1B4C-EC21F98680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CB8E5A-3DD9-7EE5-AEDB-70A1538C15A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75659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8D4815-42BF-6197-ADE6-AC7E6635F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5E085-2544-6EC4-6803-FDD5097B8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58068B-CBB5-4297-46FA-5B893161CD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7D84DF6-DDB8-9C5C-C60E-E74B25469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8A9C687-FEA1-496C-F1E0-A14C2CB05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17776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gif"/></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hyperlink" Target="https://en.wikipedia.org/wiki/Kecksburg_UFO_incide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D83FE8C-DAFA-76EB-EEF9-1EB4481299E3}"/>
              </a:ext>
            </a:extLst>
          </p:cNvPr>
          <p:cNvSpPr txBox="1"/>
          <p:nvPr/>
        </p:nvSpPr>
        <p:spPr>
          <a:xfrm>
            <a:off x="0" y="2644170"/>
            <a:ext cx="12192000" cy="1569660"/>
          </a:xfrm>
          <a:prstGeom prst="rect">
            <a:avLst/>
          </a:prstGeom>
          <a:noFill/>
        </p:spPr>
        <p:txBody>
          <a:bodyPr wrap="square" rtlCol="0">
            <a:spAutoFit/>
          </a:bodyPr>
          <a:lstStyle/>
          <a:p>
            <a:pPr algn="ctr"/>
            <a:r>
              <a:rPr lang="en-US" altLang="ja-JP" sz="9600" b="1" dirty="0">
                <a:solidFill>
                  <a:schemeClr val="bg1"/>
                </a:solidFill>
                <a:latin typeface="UD デジタル 教科書体 NK-B" panose="02020700000000000000" pitchFamily="18" charset="-128"/>
                <a:ea typeface="UD デジタル 教科書体 NK-B" panose="02020700000000000000" pitchFamily="18" charset="-128"/>
              </a:rPr>
              <a:t>UAP</a:t>
            </a:r>
            <a:r>
              <a:rPr lang="ja-JP" altLang="en-US" sz="9600" b="1" dirty="0">
                <a:solidFill>
                  <a:schemeClr val="bg1"/>
                </a:solidFill>
                <a:latin typeface="UD デジタル 教科書体 NK-B" panose="02020700000000000000" pitchFamily="18" charset="-128"/>
                <a:ea typeface="UD デジタル 教科書体 NK-B" panose="02020700000000000000" pitchFamily="18" charset="-128"/>
              </a:rPr>
              <a:t>テクノロジー</a:t>
            </a:r>
            <a:endParaRPr kumimoji="1" lang="ja-JP" altLang="en-US" sz="9600" b="1" dirty="0">
              <a:solidFill>
                <a:schemeClr val="bg1"/>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619818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8D7F18F-BF01-B34A-C020-8580A078CFD4}"/>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UAP</a:t>
            </a:r>
            <a:r>
              <a:rPr lang="ja-JP" altLang="en-US" sz="2400" b="1" dirty="0">
                <a:latin typeface="BIZ UDPゴシック" panose="020B0400000000000000" pitchFamily="50" charset="-128"/>
                <a:ea typeface="BIZ UDPゴシック" panose="020B0400000000000000" pitchFamily="50" charset="-128"/>
              </a:rPr>
              <a:t>テクノロジー？</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75008A18-1921-0741-C802-A7EB1E5BC00E}"/>
              </a:ext>
            </a:extLst>
          </p:cNvPr>
          <p:cNvSpPr txBox="1"/>
          <p:nvPr/>
        </p:nvSpPr>
        <p:spPr>
          <a:xfrm>
            <a:off x="201227" y="602721"/>
            <a:ext cx="11789546" cy="1477328"/>
          </a:xfrm>
          <a:prstGeom prst="rect">
            <a:avLst/>
          </a:prstGeom>
          <a:solidFill>
            <a:schemeClr val="accent4">
              <a:lumMod val="60000"/>
              <a:lumOff val="40000"/>
            </a:schemeClr>
          </a:solidFill>
        </p:spPr>
        <p:txBody>
          <a:bodyPr wrap="square">
            <a:spAutoFit/>
          </a:bodyPr>
          <a:lstStyle/>
          <a:p>
            <a:r>
              <a:rPr lang="en-US" altLang="ja-JP" b="0" i="0" dirty="0">
                <a:solidFill>
                  <a:srgbClr val="000000"/>
                </a:solidFill>
                <a:effectLst/>
                <a:latin typeface="BIZ UDPゴシック" panose="020B0400000000000000" pitchFamily="50" charset="-128"/>
                <a:ea typeface="BIZ UDPゴシック" panose="020B0400000000000000" pitchFamily="50" charset="-128"/>
              </a:rPr>
              <a:t>2022</a:t>
            </a:r>
            <a:r>
              <a:rPr lang="ja-JP" altLang="en-US" b="0" i="0" dirty="0">
                <a:solidFill>
                  <a:srgbClr val="000000"/>
                </a:solidFill>
                <a:effectLst/>
                <a:latin typeface="BIZ UDPゴシック" panose="020B0400000000000000" pitchFamily="50" charset="-128"/>
                <a:ea typeface="BIZ UDPゴシック" panose="020B0400000000000000" pitchFamily="50" charset="-128"/>
              </a:rPr>
              <a:t>年、全領域異常解決オフィス（</a:t>
            </a:r>
            <a:r>
              <a:rPr lang="en-US" altLang="ja-JP" b="0" i="0" dirty="0">
                <a:solidFill>
                  <a:srgbClr val="000000"/>
                </a:solidFill>
                <a:effectLst/>
                <a:latin typeface="BIZ UDPゴシック" panose="020B0400000000000000" pitchFamily="50" charset="-128"/>
                <a:ea typeface="BIZ UDPゴシック" panose="020B0400000000000000" pitchFamily="50" charset="-128"/>
              </a:rPr>
              <a:t>AARO</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）はオークリッジ国立研究所（</a:t>
            </a:r>
            <a:r>
              <a:rPr lang="en-US" altLang="ja-JP" b="0" i="0" dirty="0">
                <a:solidFill>
                  <a:srgbClr val="000000"/>
                </a:solidFill>
                <a:effectLst/>
                <a:latin typeface="BIZ UDPゴシック" panose="020B0400000000000000" pitchFamily="50" charset="-128"/>
                <a:ea typeface="BIZ UDPゴシック" panose="020B0400000000000000" pitchFamily="50" charset="-128"/>
              </a:rPr>
              <a:t>ORNL</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）と契約し、マグネシウム（</a:t>
            </a:r>
            <a:r>
              <a:rPr lang="en-US" altLang="ja-JP" b="0" i="0" dirty="0">
                <a:solidFill>
                  <a:srgbClr val="000000"/>
                </a:solidFill>
                <a:effectLst/>
                <a:latin typeface="BIZ UDPゴシック" panose="020B0400000000000000" pitchFamily="50" charset="-128"/>
                <a:ea typeface="BIZ UDPゴシック" panose="020B0400000000000000" pitchFamily="50" charset="-128"/>
              </a:rPr>
              <a:t>Mg</a:t>
            </a:r>
            <a:r>
              <a:rPr lang="ja-JP" altLang="en-US" b="0" i="0" dirty="0">
                <a:solidFill>
                  <a:srgbClr val="000000"/>
                </a:solidFill>
                <a:effectLst/>
                <a:latin typeface="BIZ UDPゴシック" panose="020B0400000000000000" pitchFamily="50" charset="-128"/>
                <a:ea typeface="BIZ UDPゴシック" panose="020B0400000000000000" pitchFamily="50" charset="-128"/>
              </a:rPr>
              <a:t>）合金標本の材料試験を実施しました。この標本は</a:t>
            </a:r>
            <a:r>
              <a:rPr lang="en-US" altLang="ja-JP" b="0" i="0" dirty="0">
                <a:solidFill>
                  <a:srgbClr val="000000"/>
                </a:solidFill>
                <a:effectLst/>
                <a:latin typeface="BIZ UDPゴシック" panose="020B0400000000000000" pitchFamily="50" charset="-128"/>
                <a:ea typeface="BIZ UDPゴシック" panose="020B0400000000000000" pitchFamily="50" charset="-128"/>
              </a:rPr>
              <a:t>1947</a:t>
            </a:r>
            <a:r>
              <a:rPr lang="ja-JP" altLang="en-US" b="0" i="0" dirty="0">
                <a:solidFill>
                  <a:srgbClr val="000000"/>
                </a:solidFill>
                <a:effectLst/>
                <a:latin typeface="BIZ UDPゴシック" panose="020B0400000000000000" pitchFamily="50" charset="-128"/>
                <a:ea typeface="BIZ UDPゴシック" panose="020B0400000000000000" pitchFamily="50" charset="-128"/>
              </a:rPr>
              <a:t>年に墜落した地球外宇宙船から回収された部品であると公に主張されており、</a:t>
            </a:r>
            <a:r>
              <a:rPr lang="ja-JP" altLang="en-US" b="1" i="0" dirty="0">
                <a:solidFill>
                  <a:srgbClr val="000000"/>
                </a:solidFill>
                <a:effectLst/>
                <a:latin typeface="BIZ UDPゴシック" panose="020B0400000000000000" pitchFamily="50" charset="-128"/>
                <a:ea typeface="BIZ UDPゴシック" panose="020B0400000000000000" pitchFamily="50" charset="-128"/>
              </a:rPr>
              <a:t>反重力機能を生成するテラヘルツ導波管として機能</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するなど、並外れた特性を示すと言われています。</a:t>
            </a:r>
            <a:r>
              <a:rPr lang="en-US" altLang="ja-JP" b="0" i="0" dirty="0">
                <a:solidFill>
                  <a:srgbClr val="000000"/>
                </a:solidFill>
                <a:effectLst/>
                <a:latin typeface="BIZ UDPゴシック" panose="020B0400000000000000" pitchFamily="50" charset="-128"/>
                <a:ea typeface="BIZ UDPゴシック" panose="020B0400000000000000" pitchFamily="50" charset="-128"/>
              </a:rPr>
              <a:t>2024</a:t>
            </a:r>
            <a:r>
              <a:rPr lang="ja-JP" altLang="en-US" b="0" i="0" dirty="0">
                <a:solidFill>
                  <a:srgbClr val="000000"/>
                </a:solidFill>
                <a:effectLst/>
                <a:latin typeface="BIZ UDPゴシック" panose="020B0400000000000000" pitchFamily="50" charset="-128"/>
                <a:ea typeface="BIZ UDPゴシック" panose="020B0400000000000000" pitchFamily="50" charset="-128"/>
              </a:rPr>
              <a:t>年</a:t>
            </a:r>
            <a:r>
              <a:rPr lang="en-US" altLang="ja-JP" b="0" i="0" dirty="0">
                <a:solidFill>
                  <a:srgbClr val="000000"/>
                </a:solidFill>
                <a:effectLst/>
                <a:latin typeface="BIZ UDPゴシック" panose="020B0400000000000000" pitchFamily="50" charset="-128"/>
                <a:ea typeface="BIZ UDPゴシック" panose="020B0400000000000000" pitchFamily="50" charset="-128"/>
              </a:rPr>
              <a:t>4</a:t>
            </a:r>
            <a:r>
              <a:rPr lang="ja-JP" altLang="en-US" b="0" i="0" dirty="0">
                <a:solidFill>
                  <a:srgbClr val="000000"/>
                </a:solidFill>
                <a:effectLst/>
                <a:latin typeface="BIZ UDPゴシック" panose="020B0400000000000000" pitchFamily="50" charset="-128"/>
                <a:ea typeface="BIZ UDPゴシック" panose="020B0400000000000000" pitchFamily="50" charset="-128"/>
              </a:rPr>
              <a:t>月、</a:t>
            </a:r>
            <a:r>
              <a:rPr lang="en-US" altLang="ja-JP" b="0" i="0" dirty="0">
                <a:solidFill>
                  <a:srgbClr val="000000"/>
                </a:solidFill>
                <a:effectLst/>
                <a:latin typeface="BIZ UDPゴシック" panose="020B0400000000000000" pitchFamily="50" charset="-128"/>
                <a:ea typeface="BIZ UDPゴシック" panose="020B0400000000000000" pitchFamily="50" charset="-128"/>
              </a:rPr>
              <a:t>ORNL</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は、この標本の元素的および構造的特性を評価するための研究所の方法論を文書化した調査結果の概要を作成しました。（</a:t>
            </a:r>
            <a:r>
              <a:rPr lang="ja-JP" altLang="en-US" b="1" i="0" dirty="0">
                <a:solidFill>
                  <a:srgbClr val="C00000"/>
                </a:solidFill>
                <a:effectLst/>
                <a:latin typeface="BIZ UDPゴシック" panose="020B0400000000000000" pitchFamily="50" charset="-128"/>
                <a:ea typeface="BIZ UDPゴシック" panose="020B0400000000000000" pitchFamily="50" charset="-128"/>
              </a:rPr>
              <a:t>米国防総省</a:t>
            </a:r>
            <a:r>
              <a:rPr lang="en-US" altLang="ja-JP" b="1" i="0" dirty="0">
                <a:solidFill>
                  <a:srgbClr val="C00000"/>
                </a:solidFill>
                <a:effectLst/>
                <a:latin typeface="BIZ UDPゴシック" panose="020B0400000000000000" pitchFamily="50" charset="-128"/>
                <a:ea typeface="BIZ UDPゴシック" panose="020B0400000000000000" pitchFamily="50" charset="-128"/>
              </a:rPr>
              <a:t>AARO</a:t>
            </a:r>
            <a:r>
              <a:rPr lang="ja-JP" altLang="en-US" b="1" i="0" dirty="0">
                <a:solidFill>
                  <a:srgbClr val="C00000"/>
                </a:solidFill>
                <a:effectLst/>
                <a:latin typeface="BIZ UDPゴシック" panose="020B0400000000000000" pitchFamily="50" charset="-128"/>
                <a:ea typeface="BIZ UDPゴシック" panose="020B0400000000000000" pitchFamily="50" charset="-128"/>
              </a:rPr>
              <a:t>ホームページ</a:t>
            </a:r>
            <a:r>
              <a:rPr lang="ja-JP" altLang="en-US" b="0" i="0" dirty="0">
                <a:solidFill>
                  <a:srgbClr val="000000"/>
                </a:solidFill>
                <a:effectLst/>
                <a:latin typeface="BIZ UDPゴシック" panose="020B0400000000000000" pitchFamily="50" charset="-128"/>
                <a:ea typeface="BIZ UDPゴシック" panose="020B0400000000000000" pitchFamily="50" charset="-128"/>
              </a:rPr>
              <a:t>）</a:t>
            </a:r>
            <a:endParaRPr lang="ja-JP" altLang="en-US"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2FC407A1-F645-B94C-3123-5FB7E409F0AF}"/>
              </a:ext>
            </a:extLst>
          </p:cNvPr>
          <p:cNvPicPr>
            <a:picLocks noChangeAspect="1"/>
          </p:cNvPicPr>
          <p:nvPr/>
        </p:nvPicPr>
        <p:blipFill>
          <a:blip r:embed="rId2"/>
          <a:stretch>
            <a:fillRect/>
          </a:stretch>
        </p:blipFill>
        <p:spPr>
          <a:xfrm>
            <a:off x="201226" y="2209218"/>
            <a:ext cx="5111641" cy="4511177"/>
          </a:xfrm>
          <a:prstGeom prst="rect">
            <a:avLst/>
          </a:prstGeom>
        </p:spPr>
      </p:pic>
      <p:pic>
        <p:nvPicPr>
          <p:cNvPr id="5" name="図 4">
            <a:extLst>
              <a:ext uri="{FF2B5EF4-FFF2-40B4-BE49-F238E27FC236}">
                <a16:creationId xmlns:a16="http://schemas.microsoft.com/office/drawing/2014/main" id="{838BADE6-2353-2DDF-39CD-6E10E63ACAC8}"/>
              </a:ext>
            </a:extLst>
          </p:cNvPr>
          <p:cNvPicPr>
            <a:picLocks noChangeAspect="1"/>
          </p:cNvPicPr>
          <p:nvPr/>
        </p:nvPicPr>
        <p:blipFill>
          <a:blip r:embed="rId3"/>
          <a:stretch>
            <a:fillRect/>
          </a:stretch>
        </p:blipFill>
        <p:spPr>
          <a:xfrm>
            <a:off x="5444834" y="2135299"/>
            <a:ext cx="4630344" cy="4585096"/>
          </a:xfrm>
          <a:prstGeom prst="rect">
            <a:avLst/>
          </a:prstGeom>
        </p:spPr>
      </p:pic>
      <p:pic>
        <p:nvPicPr>
          <p:cNvPr id="8" name="図 7">
            <a:extLst>
              <a:ext uri="{FF2B5EF4-FFF2-40B4-BE49-F238E27FC236}">
                <a16:creationId xmlns:a16="http://schemas.microsoft.com/office/drawing/2014/main" id="{447CE43F-B9A0-0EDB-9918-050CF65F7C14}"/>
              </a:ext>
            </a:extLst>
          </p:cNvPr>
          <p:cNvPicPr>
            <a:picLocks noChangeAspect="1"/>
          </p:cNvPicPr>
          <p:nvPr/>
        </p:nvPicPr>
        <p:blipFill>
          <a:blip r:embed="rId4"/>
          <a:stretch>
            <a:fillRect/>
          </a:stretch>
        </p:blipFill>
        <p:spPr>
          <a:xfrm>
            <a:off x="10075178" y="2113605"/>
            <a:ext cx="1975470" cy="2537301"/>
          </a:xfrm>
          <a:prstGeom prst="rect">
            <a:avLst/>
          </a:prstGeom>
        </p:spPr>
      </p:pic>
      <p:pic>
        <p:nvPicPr>
          <p:cNvPr id="10" name="図 9">
            <a:extLst>
              <a:ext uri="{FF2B5EF4-FFF2-40B4-BE49-F238E27FC236}">
                <a16:creationId xmlns:a16="http://schemas.microsoft.com/office/drawing/2014/main" id="{B67BE8BA-CDF3-6049-B59D-7F1EAC591966}"/>
              </a:ext>
            </a:extLst>
          </p:cNvPr>
          <p:cNvPicPr>
            <a:picLocks noChangeAspect="1"/>
          </p:cNvPicPr>
          <p:nvPr/>
        </p:nvPicPr>
        <p:blipFill>
          <a:blip r:embed="rId5"/>
          <a:stretch>
            <a:fillRect/>
          </a:stretch>
        </p:blipFill>
        <p:spPr>
          <a:xfrm>
            <a:off x="10216338" y="4708536"/>
            <a:ext cx="1693149" cy="2011859"/>
          </a:xfrm>
          <a:prstGeom prst="rect">
            <a:avLst/>
          </a:prstGeom>
        </p:spPr>
      </p:pic>
      <p:sp>
        <p:nvSpPr>
          <p:cNvPr id="12" name="テキスト ボックス 11">
            <a:extLst>
              <a:ext uri="{FF2B5EF4-FFF2-40B4-BE49-F238E27FC236}">
                <a16:creationId xmlns:a16="http://schemas.microsoft.com/office/drawing/2014/main" id="{4DC20881-925B-E739-5905-1D65451A58DA}"/>
              </a:ext>
            </a:extLst>
          </p:cNvPr>
          <p:cNvSpPr txBox="1"/>
          <p:nvPr/>
        </p:nvSpPr>
        <p:spPr>
          <a:xfrm>
            <a:off x="780176" y="6665465"/>
            <a:ext cx="10631648" cy="253916"/>
          </a:xfrm>
          <a:prstGeom prst="rect">
            <a:avLst/>
          </a:prstGeom>
          <a:noFill/>
        </p:spPr>
        <p:txBody>
          <a:bodyPr wrap="square">
            <a:spAutoFit/>
          </a:bodyPr>
          <a:lstStyle/>
          <a:p>
            <a:pPr algn="ctr"/>
            <a:r>
              <a:rPr lang="en-US" altLang="ja-JP" sz="105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https://www.aaro.mil/Portals/136/PDFs/Information%20Papers/ORNL-Synopsis_Analysis_of_a_Metallic_Specimen.pdf?ver=V1rMXfRV-VUb2gjTd4DzVg%3d%3d</a:t>
            </a:r>
            <a:endParaRPr lang="ja-JP" altLang="en-US" sz="1050" dirty="0">
              <a:solidFill>
                <a:srgbClr val="C00000"/>
              </a:solidFill>
              <a:latin typeface="ADLaM Display" panose="02010000000000000000" pitchFamily="2" charset="0"/>
              <a:ea typeface="BIZ UDPゴシック" panose="020B0400000000000000" pitchFamily="50" charset="-128"/>
              <a:cs typeface="ADLaM Display" panose="02010000000000000000" pitchFamily="2" charset="0"/>
            </a:endParaRPr>
          </a:p>
        </p:txBody>
      </p:sp>
    </p:spTree>
    <p:extLst>
      <p:ext uri="{BB962C8B-B14F-4D97-AF65-F5344CB8AC3E}">
        <p14:creationId xmlns:p14="http://schemas.microsoft.com/office/powerpoint/2010/main" val="275468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第二次世界大戦により登場したテクノロジー</a:t>
            </a:r>
          </a:p>
        </p:txBody>
      </p:sp>
      <p:pic>
        <p:nvPicPr>
          <p:cNvPr id="2" name="Picture 2" descr="\\Filer1\tto\Action_Items\Graphic_Support\eremenko\blank-revision-01.jpg">
            <a:extLst>
              <a:ext uri="{FF2B5EF4-FFF2-40B4-BE49-F238E27FC236}">
                <a16:creationId xmlns:a16="http://schemas.microsoft.com/office/drawing/2014/main" id="{132F40B6-AB0D-B1F7-9EC3-8015BA6B2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585"/>
          <a:stretch>
            <a:fillRect/>
          </a:stretch>
        </p:blipFill>
        <p:spPr bwMode="auto">
          <a:xfrm>
            <a:off x="838200" y="5647080"/>
            <a:ext cx="10109200" cy="119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5">
            <a:extLst>
              <a:ext uri="{FF2B5EF4-FFF2-40B4-BE49-F238E27FC236}">
                <a16:creationId xmlns:a16="http://schemas.microsoft.com/office/drawing/2014/main" id="{5AF35F54-53F6-3056-DF3F-7E97E85375C3}"/>
              </a:ext>
            </a:extLst>
          </p:cNvPr>
          <p:cNvSpPr txBox="1">
            <a:spLocks/>
          </p:cNvSpPr>
          <p:nvPr/>
        </p:nvSpPr>
        <p:spPr bwMode="auto">
          <a:xfrm>
            <a:off x="2973848" y="2985696"/>
            <a:ext cx="363517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572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572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572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2000" b="1" u="sng" dirty="0">
                <a:solidFill>
                  <a:srgbClr val="000000"/>
                </a:solidFill>
                <a:latin typeface="Meiryo UI" panose="020B0604030504040204" pitchFamily="50" charset="-128"/>
                <a:ea typeface="Meiryo UI" panose="020B0604030504040204" pitchFamily="50" charset="-128"/>
              </a:rPr>
              <a:t>「戦争は発明の母」である。</a:t>
            </a:r>
            <a:endParaRPr lang="en-US" altLang="ja-JP" sz="2000" b="1" u="sng" dirty="0">
              <a:solidFill>
                <a:srgbClr val="000000"/>
              </a:solidFill>
              <a:latin typeface="Meiryo UI" panose="020B0604030504040204" pitchFamily="50" charset="-128"/>
              <a:ea typeface="Meiryo UI" panose="020B0604030504040204" pitchFamily="50" charset="-128"/>
            </a:endParaRPr>
          </a:p>
        </p:txBody>
      </p:sp>
      <p:pic>
        <p:nvPicPr>
          <p:cNvPr id="6" name="Picture 2" descr="http://inri.client.jp/hexagon/floorB1F_hss/V2_4b.jpg">
            <a:extLst>
              <a:ext uri="{FF2B5EF4-FFF2-40B4-BE49-F238E27FC236}">
                <a16:creationId xmlns:a16="http://schemas.microsoft.com/office/drawing/2014/main" id="{B2A2E766-0FDE-0F11-4B14-27814D874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56" y="532728"/>
            <a:ext cx="2378344" cy="298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inri.client.jp/hexagon/floorB1F_hss/V1_2.jpg">
            <a:extLst>
              <a:ext uri="{FF2B5EF4-FFF2-40B4-BE49-F238E27FC236}">
                <a16:creationId xmlns:a16="http://schemas.microsoft.com/office/drawing/2014/main" id="{334C3D54-3C0C-0C0A-CA3D-FD0E9CAE0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204" y="541058"/>
            <a:ext cx="3567663" cy="251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http://inri.client.jp/hexagon/floorB1F_hss/Me262.jpg">
            <a:extLst>
              <a:ext uri="{FF2B5EF4-FFF2-40B4-BE49-F238E27FC236}">
                <a16:creationId xmlns:a16="http://schemas.microsoft.com/office/drawing/2014/main" id="{EE8F096B-8A1E-3AD6-B57F-6DF51EA83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192" y="3689692"/>
            <a:ext cx="3768664" cy="178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http://magicalart.jp/wp-content/uploads/F_ing_yHORTEN_HIX70.jpg">
            <a:extLst>
              <a:ext uri="{FF2B5EF4-FFF2-40B4-BE49-F238E27FC236}">
                <a16:creationId xmlns:a16="http://schemas.microsoft.com/office/drawing/2014/main" id="{8FF6CBB6-55B9-521B-8875-21FCE02F2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1815">
            <a:off x="6896962" y="814705"/>
            <a:ext cx="3945867" cy="227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2" descr="佐藤健太郎 on X: &quot;#今日の構造式 131 今から26年前、世界を震撼させた化合物・サリン 。1938年にナチスの科学者が開発しましたが、実戦投入はされませんでした。そのサリンを、オウム真理教は1994年に松本市で、1995年に東京の地下鉄で散布し、大きな被害が発生しました  ...">
            <a:extLst>
              <a:ext uri="{FF2B5EF4-FFF2-40B4-BE49-F238E27FC236}">
                <a16:creationId xmlns:a16="http://schemas.microsoft.com/office/drawing/2014/main" id="{DDE5D598-3642-0503-6208-6C9672809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5432" y="3520598"/>
            <a:ext cx="2246312" cy="1985377"/>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ペニシリン - Wikiwand">
            <a:extLst>
              <a:ext uri="{FF2B5EF4-FFF2-40B4-BE49-F238E27FC236}">
                <a16:creationId xmlns:a16="http://schemas.microsoft.com/office/drawing/2014/main" id="{C19D4916-1D29-52B4-A220-11913227A8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0983" y="817434"/>
            <a:ext cx="2385893" cy="159556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7F8F852D-35BD-C99D-0132-205DCBB58EB9}"/>
              </a:ext>
            </a:extLst>
          </p:cNvPr>
          <p:cNvSpPr txBox="1"/>
          <p:nvPr/>
        </p:nvSpPr>
        <p:spPr>
          <a:xfrm>
            <a:off x="10704549" y="2438635"/>
            <a:ext cx="1366487"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ペニシリン</a:t>
            </a:r>
          </a:p>
        </p:txBody>
      </p:sp>
      <p:sp>
        <p:nvSpPr>
          <p:cNvPr id="13" name="テキスト ボックス 12">
            <a:extLst>
              <a:ext uri="{FF2B5EF4-FFF2-40B4-BE49-F238E27FC236}">
                <a16:creationId xmlns:a16="http://schemas.microsoft.com/office/drawing/2014/main" id="{D4B5389C-38D5-C0A2-39F8-219DA2B5D4F3}"/>
              </a:ext>
            </a:extLst>
          </p:cNvPr>
          <p:cNvSpPr txBox="1"/>
          <p:nvPr/>
        </p:nvSpPr>
        <p:spPr>
          <a:xfrm>
            <a:off x="6609026" y="1879798"/>
            <a:ext cx="1366487"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Ho229</a:t>
            </a:r>
            <a:endParaRPr kumimoji="1" lang="ja-JP" altLang="en-US" sz="1600" dirty="0">
              <a:latin typeface="BIZ UDPゴシック" panose="020B0400000000000000" pitchFamily="50" charset="-128"/>
              <a:ea typeface="BIZ UDPゴシック" panose="020B0400000000000000" pitchFamily="50" charset="-128"/>
            </a:endParaRPr>
          </a:p>
        </p:txBody>
      </p:sp>
      <p:pic>
        <p:nvPicPr>
          <p:cNvPr id="37894" name="Picture 6" descr="Welcome to Adobe GoLive 5">
            <a:extLst>
              <a:ext uri="{FF2B5EF4-FFF2-40B4-BE49-F238E27FC236}">
                <a16:creationId xmlns:a16="http://schemas.microsoft.com/office/drawing/2014/main" id="{2B5E1CCE-05FF-70D6-EE7B-C5BE41CB82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7434" y="3528460"/>
            <a:ext cx="2590732" cy="1949526"/>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ウルツブルグ (レーダー) - Wikipedia">
            <a:extLst>
              <a:ext uri="{FF2B5EF4-FFF2-40B4-BE49-F238E27FC236}">
                <a16:creationId xmlns:a16="http://schemas.microsoft.com/office/drawing/2014/main" id="{876B3D57-81ED-18AC-8AF4-103825B58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6442" y="3097372"/>
            <a:ext cx="2279297" cy="2404533"/>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BD295B07-8492-0A01-5336-A52DD416F404}"/>
              </a:ext>
            </a:extLst>
          </p:cNvPr>
          <p:cNvSpPr txBox="1"/>
          <p:nvPr/>
        </p:nvSpPr>
        <p:spPr>
          <a:xfrm>
            <a:off x="1513642" y="3708508"/>
            <a:ext cx="1366487" cy="338554"/>
          </a:xfrm>
          <a:prstGeom prst="rect">
            <a:avLst/>
          </a:prstGeom>
          <a:noFill/>
        </p:spPr>
        <p:txBody>
          <a:bodyPr wrap="square" rtlCol="0">
            <a:spAutoFit/>
          </a:bodyPr>
          <a:lstStyle/>
          <a:p>
            <a:pPr algn="ctr"/>
            <a:r>
              <a:rPr lang="en-US" altLang="ja-JP" sz="1600" dirty="0">
                <a:latin typeface="BIZ UDPゴシック" panose="020B0400000000000000" pitchFamily="50" charset="-128"/>
                <a:ea typeface="BIZ UDPゴシック" panose="020B0400000000000000" pitchFamily="50" charset="-128"/>
              </a:rPr>
              <a:t>Me</a:t>
            </a:r>
            <a:r>
              <a:rPr lang="ja-JP" altLang="en-US" sz="1600" dirty="0">
                <a:latin typeface="BIZ UDPゴシック" panose="020B0400000000000000" pitchFamily="50" charset="-128"/>
                <a:ea typeface="BIZ UDPゴシック" panose="020B0400000000000000" pitchFamily="50" charset="-128"/>
              </a:rPr>
              <a:t>２６２</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1301D7DB-CE89-934C-C61B-D367C9C83230}"/>
              </a:ext>
            </a:extLst>
          </p:cNvPr>
          <p:cNvSpPr txBox="1"/>
          <p:nvPr/>
        </p:nvSpPr>
        <p:spPr>
          <a:xfrm>
            <a:off x="896184" y="519117"/>
            <a:ext cx="1366487"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V2</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2CD87725-1A3F-70FB-3368-08AE7C647CBC}"/>
              </a:ext>
            </a:extLst>
          </p:cNvPr>
          <p:cNvSpPr txBox="1"/>
          <p:nvPr/>
        </p:nvSpPr>
        <p:spPr>
          <a:xfrm>
            <a:off x="4116856" y="518332"/>
            <a:ext cx="1366487"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V</a:t>
            </a:r>
            <a:r>
              <a:rPr kumimoji="1" lang="ja-JP" altLang="en-US" sz="1600" dirty="0">
                <a:latin typeface="BIZ UDPゴシック" panose="020B0400000000000000" pitchFamily="50" charset="-128"/>
                <a:ea typeface="BIZ UDPゴシック" panose="020B0400000000000000" pitchFamily="50" charset="-128"/>
              </a:rPr>
              <a:t>１</a:t>
            </a:r>
          </a:p>
        </p:txBody>
      </p:sp>
      <p:pic>
        <p:nvPicPr>
          <p:cNvPr id="37898" name="Picture 10" descr="毒のイラスト">
            <a:extLst>
              <a:ext uri="{FF2B5EF4-FFF2-40B4-BE49-F238E27FC236}">
                <a16:creationId xmlns:a16="http://schemas.microsoft.com/office/drawing/2014/main" id="{6863D74A-9D67-294E-9FBC-39A25C39E6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87792" y="5036057"/>
            <a:ext cx="687199" cy="883857"/>
          </a:xfrm>
          <a:prstGeom prst="rect">
            <a:avLst/>
          </a:prstGeom>
          <a:noFill/>
          <a:extLst>
            <a:ext uri="{909E8E84-426E-40DD-AFC4-6F175D3DCCD1}">
              <a14:hiddenFill xmlns:a14="http://schemas.microsoft.com/office/drawing/2010/main">
                <a:solidFill>
                  <a:srgbClr val="FFFFFF"/>
                </a:solidFill>
              </a14:hiddenFill>
            </a:ext>
          </a:extLst>
        </p:spPr>
      </p:pic>
      <p:pic>
        <p:nvPicPr>
          <p:cNvPr id="37900" name="Picture 12" descr="薬のイラスト「薬ビン」">
            <a:extLst>
              <a:ext uri="{FF2B5EF4-FFF2-40B4-BE49-F238E27FC236}">
                <a16:creationId xmlns:a16="http://schemas.microsoft.com/office/drawing/2014/main" id="{628E3AD9-FF77-8757-1BE9-BE5374A21F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33016" y="2026663"/>
            <a:ext cx="520913" cy="786284"/>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EEEE5595-4499-BE39-C7A3-8B1DE3F92408}"/>
              </a:ext>
            </a:extLst>
          </p:cNvPr>
          <p:cNvSpPr txBox="1"/>
          <p:nvPr/>
        </p:nvSpPr>
        <p:spPr>
          <a:xfrm>
            <a:off x="7457358" y="2811949"/>
            <a:ext cx="1366487"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レーダー</a:t>
            </a:r>
          </a:p>
        </p:txBody>
      </p:sp>
    </p:spTree>
    <p:extLst>
      <p:ext uri="{BB962C8B-B14F-4D97-AF65-F5344CB8AC3E}">
        <p14:creationId xmlns:p14="http://schemas.microsoft.com/office/powerpoint/2010/main" val="400624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latin typeface="BIZ UDPゴシック" panose="020B0400000000000000" pitchFamily="50" charset="-128"/>
                <a:ea typeface="BIZ UDPゴシック" panose="020B0400000000000000" pitchFamily="50" charset="-128"/>
              </a:rPr>
              <a:t>Ho</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２２９と</a:t>
            </a:r>
            <a:r>
              <a:rPr kumimoji="1" lang="en-US" altLang="ja-JP" sz="2400" b="1" dirty="0">
                <a:solidFill>
                  <a:schemeClr val="bg1"/>
                </a:solidFill>
                <a:latin typeface="BIZ UDPゴシック" panose="020B0400000000000000" pitchFamily="50" charset="-128"/>
                <a:ea typeface="BIZ UDPゴシック" panose="020B0400000000000000" pitchFamily="50" charset="-128"/>
              </a:rPr>
              <a:t>B2</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・・・技術は進歩している？</a:t>
            </a:r>
          </a:p>
        </p:txBody>
      </p:sp>
      <p:pic>
        <p:nvPicPr>
          <p:cNvPr id="12292" name="Picture 4" descr="Horten Ho 229: the secret Nazi jet-engine stealth warplane that was decades  ahead of its time">
            <a:extLst>
              <a:ext uri="{FF2B5EF4-FFF2-40B4-BE49-F238E27FC236}">
                <a16:creationId xmlns:a16="http://schemas.microsoft.com/office/drawing/2014/main" id="{F7F05FCB-2599-7C62-7EE9-DEDADCA33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1" y="904874"/>
            <a:ext cx="10910060" cy="569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74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B</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２スピリット／</a:t>
            </a: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B21</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レイダース</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1028" name="Picture 4" descr="B-2 and B-21 comparison diagram">
            <a:extLst>
              <a:ext uri="{FF2B5EF4-FFF2-40B4-BE49-F238E27FC236}">
                <a16:creationId xmlns:a16="http://schemas.microsoft.com/office/drawing/2014/main" id="{4C1432E1-BBAD-CCF9-D4E6-BAE047B82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806" y="554830"/>
            <a:ext cx="5920893" cy="32958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51714F5-923F-6B1A-710A-7E4EE4300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 y="649288"/>
            <a:ext cx="6138704" cy="36890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Ｂ２スピリット――２０億ドルの全翼機に迫る - CNN.co.jp">
            <a:extLst>
              <a:ext uri="{FF2B5EF4-FFF2-40B4-BE49-F238E27FC236}">
                <a16:creationId xmlns:a16="http://schemas.microsoft.com/office/drawing/2014/main" id="{CE1964C4-EB3B-1D10-51E2-9D5D668D5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141" y="4453098"/>
            <a:ext cx="3648073" cy="20429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United States Air Force's new stealth bomber was caught in action for the first time by eagle-eyed plane spotters">
            <a:extLst>
              <a:ext uri="{FF2B5EF4-FFF2-40B4-BE49-F238E27FC236}">
                <a16:creationId xmlns:a16="http://schemas.microsoft.com/office/drawing/2014/main" id="{48689665-1ADB-68C3-46BA-5363914508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3" y="4453097"/>
            <a:ext cx="3061968" cy="20429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AC0948E2-837D-8C3D-0ABD-2EF4B9869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3845" y="4145278"/>
            <a:ext cx="5555614" cy="2669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965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307003F-380E-E97E-50F6-086B5EA8DC41}"/>
              </a:ext>
            </a:extLst>
          </p:cNvPr>
          <p:cNvPicPr>
            <a:picLocks noChangeAspect="1"/>
          </p:cNvPicPr>
          <p:nvPr/>
        </p:nvPicPr>
        <p:blipFill>
          <a:blip r:embed="rId2"/>
          <a:stretch>
            <a:fillRect/>
          </a:stretch>
        </p:blipFill>
        <p:spPr>
          <a:xfrm>
            <a:off x="275701" y="473551"/>
            <a:ext cx="5937829" cy="6378756"/>
          </a:xfrm>
          <a:prstGeom prst="rect">
            <a:avLst/>
          </a:prstGeom>
        </p:spPr>
      </p:pic>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err="1">
                <a:solidFill>
                  <a:schemeClr val="bg1"/>
                </a:solidFill>
                <a:effectLst/>
                <a:latin typeface="BIZ UDPゴシック" panose="020B0400000000000000" pitchFamily="50" charset="-128"/>
                <a:ea typeface="BIZ UDPゴシック" panose="020B0400000000000000" pitchFamily="50" charset="-128"/>
              </a:rPr>
              <a:t>Biefeld</a:t>
            </a: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-Brown effect</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8194" name="Picture 2">
            <a:extLst>
              <a:ext uri="{FF2B5EF4-FFF2-40B4-BE49-F238E27FC236}">
                <a16:creationId xmlns:a16="http://schemas.microsoft.com/office/drawing/2014/main" id="{B0BDEA7D-0FB7-A4D5-0059-ACF69D5B2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414" y="552232"/>
            <a:ext cx="4907923" cy="6252500"/>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23F388D6-0E75-24CB-D079-19C2A3FB08BC}"/>
              </a:ext>
            </a:extLst>
          </p:cNvPr>
          <p:cNvPicPr>
            <a:picLocks noChangeAspect="1"/>
          </p:cNvPicPr>
          <p:nvPr/>
        </p:nvPicPr>
        <p:blipFill>
          <a:blip r:embed="rId4"/>
          <a:stretch>
            <a:fillRect/>
          </a:stretch>
        </p:blipFill>
        <p:spPr>
          <a:xfrm>
            <a:off x="11514337" y="6133760"/>
            <a:ext cx="724239" cy="724239"/>
          </a:xfrm>
          <a:prstGeom prst="rect">
            <a:avLst/>
          </a:prstGeom>
        </p:spPr>
      </p:pic>
      <p:sp>
        <p:nvSpPr>
          <p:cNvPr id="9" name="テキスト ボックス 8">
            <a:extLst>
              <a:ext uri="{FF2B5EF4-FFF2-40B4-BE49-F238E27FC236}">
                <a16:creationId xmlns:a16="http://schemas.microsoft.com/office/drawing/2014/main" id="{B3312CE9-BA65-DB2C-0E9C-BC6248A42059}"/>
              </a:ext>
            </a:extLst>
          </p:cNvPr>
          <p:cNvSpPr txBox="1"/>
          <p:nvPr/>
        </p:nvSpPr>
        <p:spPr>
          <a:xfrm>
            <a:off x="1025667" y="1266832"/>
            <a:ext cx="4274302" cy="276999"/>
          </a:xfrm>
          <a:prstGeom prst="rect">
            <a:avLst/>
          </a:prstGeom>
          <a:solidFill>
            <a:srgbClr val="FFC000"/>
          </a:solidFill>
        </p:spPr>
        <p:txBody>
          <a:bodyPr wrap="square">
            <a:spAutoFit/>
          </a:bodyPr>
          <a:lstStyle/>
          <a:p>
            <a:pPr algn="ctr"/>
            <a:r>
              <a:rPr lang="en-US" altLang="ja-JP" sz="1200" dirty="0">
                <a:latin typeface="ADLaM Display" panose="02010000000000000000" pitchFamily="2" charset="0"/>
                <a:ea typeface="ADLaM Display" panose="02010000000000000000" pitchFamily="2" charset="0"/>
                <a:cs typeface="ADLaM Display" panose="02010000000000000000" pitchFamily="2" charset="0"/>
              </a:rPr>
              <a:t>https://www.scirp.org/pdf/IJG_2015042015204020.pdf</a:t>
            </a:r>
            <a:endParaRPr lang="ja-JP" altLang="en-US" sz="1200" dirty="0">
              <a:latin typeface="ADLaM Display" panose="02010000000000000000" pitchFamily="2" charset="0"/>
              <a:ea typeface="BIZ UDPゴシック" panose="020B0400000000000000" pitchFamily="50" charset="-128"/>
              <a:cs typeface="ADLaM Display" panose="02010000000000000000" pitchFamily="2" charset="0"/>
            </a:endParaRPr>
          </a:p>
        </p:txBody>
      </p:sp>
      <p:sp>
        <p:nvSpPr>
          <p:cNvPr id="11" name="テキスト ボックス 10">
            <a:extLst>
              <a:ext uri="{FF2B5EF4-FFF2-40B4-BE49-F238E27FC236}">
                <a16:creationId xmlns:a16="http://schemas.microsoft.com/office/drawing/2014/main" id="{8503DAFE-83DF-9656-59FF-F21FDCDEA3A4}"/>
              </a:ext>
            </a:extLst>
          </p:cNvPr>
          <p:cNvSpPr txBox="1"/>
          <p:nvPr/>
        </p:nvSpPr>
        <p:spPr>
          <a:xfrm>
            <a:off x="3511412" y="552232"/>
            <a:ext cx="1699780" cy="507831"/>
          </a:xfrm>
          <a:prstGeom prst="rect">
            <a:avLst/>
          </a:prstGeom>
          <a:solidFill>
            <a:schemeClr val="bg1">
              <a:lumMod val="95000"/>
            </a:schemeClr>
          </a:solidFill>
        </p:spPr>
        <p:txBody>
          <a:bodyPr wrap="square">
            <a:spAutoFit/>
          </a:bodyPr>
          <a:lstStyle/>
          <a:p>
            <a:pPr algn="ctr"/>
            <a:r>
              <a:rPr lang="ja-JP" altLang="en-US" sz="900" b="1" i="0" dirty="0">
                <a:solidFill>
                  <a:srgbClr val="000000"/>
                </a:solidFill>
                <a:effectLst/>
                <a:latin typeface="Verdana" panose="020B0604030504040204" pitchFamily="34" charset="0"/>
              </a:rPr>
              <a:t>国際地球科学ジャーナル</a:t>
            </a:r>
            <a:br>
              <a:rPr lang="ja-JP" altLang="en-US" sz="900" dirty="0"/>
            </a:br>
            <a:r>
              <a:rPr lang="en-US" altLang="ja-JP" sz="900" b="0" i="0" dirty="0">
                <a:solidFill>
                  <a:srgbClr val="000000"/>
                </a:solidFill>
                <a:effectLst/>
                <a:latin typeface="Verdana" panose="020B0604030504040204" pitchFamily="34" charset="0"/>
              </a:rPr>
              <a:t>Vol.06 No.04(2015)</a:t>
            </a:r>
            <a:endParaRPr lang="en-US" altLang="ja-JP" sz="900" dirty="0">
              <a:solidFill>
                <a:srgbClr val="000000"/>
              </a:solidFill>
              <a:latin typeface="Verdana" panose="020B0604030504040204" pitchFamily="34" charset="0"/>
            </a:endParaRPr>
          </a:p>
          <a:p>
            <a:pPr algn="ctr"/>
            <a:r>
              <a:rPr lang="ja-JP" altLang="en-US" sz="900" b="0" i="0" dirty="0">
                <a:solidFill>
                  <a:srgbClr val="000000"/>
                </a:solidFill>
                <a:effectLst/>
                <a:latin typeface="Verdana" panose="020B0604030504040204" pitchFamily="34" charset="0"/>
              </a:rPr>
              <a:t>記事</a:t>
            </a:r>
            <a:r>
              <a:rPr lang="en-US" altLang="ja-JP" sz="900" b="0" i="0" dirty="0">
                <a:solidFill>
                  <a:srgbClr val="000000"/>
                </a:solidFill>
                <a:effectLst/>
                <a:latin typeface="Verdana" panose="020B0604030504040204" pitchFamily="34" charset="0"/>
              </a:rPr>
              <a:t>ID:55806</a:t>
            </a:r>
            <a:r>
              <a:rPr lang="ja-JP" altLang="en-US" sz="900" b="0" i="0" dirty="0">
                <a:solidFill>
                  <a:srgbClr val="000000"/>
                </a:solidFill>
                <a:effectLst/>
                <a:latin typeface="Verdana" panose="020B0604030504040204" pitchFamily="34" charset="0"/>
              </a:rPr>
              <a:t>、</a:t>
            </a:r>
            <a:r>
              <a:rPr lang="en-US" altLang="ja-JP" sz="900" b="0" i="0" dirty="0">
                <a:solidFill>
                  <a:srgbClr val="000000"/>
                </a:solidFill>
                <a:effectLst/>
                <a:latin typeface="Verdana" panose="020B0604030504040204" pitchFamily="34" charset="0"/>
              </a:rPr>
              <a:t>15</a:t>
            </a:r>
            <a:r>
              <a:rPr lang="ja-JP" altLang="en-US" sz="900" b="0" i="0" dirty="0">
                <a:solidFill>
                  <a:srgbClr val="000000"/>
                </a:solidFill>
                <a:effectLst/>
                <a:latin typeface="Verdana" panose="020B0604030504040204" pitchFamily="34" charset="0"/>
              </a:rPr>
              <a:t>ページ</a:t>
            </a:r>
            <a:endParaRPr lang="ja-JP" altLang="en-US" sz="900" dirty="0"/>
          </a:p>
        </p:txBody>
      </p:sp>
      <p:sp>
        <p:nvSpPr>
          <p:cNvPr id="13" name="テキスト ボックス 12">
            <a:extLst>
              <a:ext uri="{FF2B5EF4-FFF2-40B4-BE49-F238E27FC236}">
                <a16:creationId xmlns:a16="http://schemas.microsoft.com/office/drawing/2014/main" id="{11E5462B-38FE-B1C2-2E1B-04A4E7C36C3F}"/>
              </a:ext>
            </a:extLst>
          </p:cNvPr>
          <p:cNvSpPr txBox="1"/>
          <p:nvPr/>
        </p:nvSpPr>
        <p:spPr>
          <a:xfrm>
            <a:off x="2150616" y="2029335"/>
            <a:ext cx="4062914" cy="307777"/>
          </a:xfrm>
          <a:prstGeom prst="rect">
            <a:avLst/>
          </a:prstGeom>
          <a:noFill/>
        </p:spPr>
        <p:txBody>
          <a:bodyPr wrap="square">
            <a:spAutoFit/>
          </a:bodyPr>
          <a:lstStyle/>
          <a:p>
            <a:r>
              <a:rPr lang="ja-JP" altLang="en-US" sz="1400" b="1" i="0" dirty="0">
                <a:solidFill>
                  <a:srgbClr val="31849B"/>
                </a:solidFill>
                <a:effectLst/>
                <a:latin typeface="Verdana" panose="020B0604030504040204" pitchFamily="34" charset="0"/>
              </a:rPr>
              <a:t>電気重力と電気運動学による推進力のレビュー</a:t>
            </a:r>
            <a:endParaRPr lang="ja-JP" altLang="en-US" sz="1400" dirty="0"/>
          </a:p>
        </p:txBody>
      </p:sp>
      <p:sp>
        <p:nvSpPr>
          <p:cNvPr id="15" name="テキスト ボックス 14">
            <a:extLst>
              <a:ext uri="{FF2B5EF4-FFF2-40B4-BE49-F238E27FC236}">
                <a16:creationId xmlns:a16="http://schemas.microsoft.com/office/drawing/2014/main" id="{891322B6-438A-8F2C-26C1-6ADBBA44AAD9}"/>
              </a:ext>
            </a:extLst>
          </p:cNvPr>
          <p:cNvSpPr txBox="1"/>
          <p:nvPr/>
        </p:nvSpPr>
        <p:spPr>
          <a:xfrm rot="16200000">
            <a:off x="9066480" y="3111905"/>
            <a:ext cx="5326602" cy="523220"/>
          </a:xfrm>
          <a:prstGeom prst="rect">
            <a:avLst/>
          </a:prstGeom>
          <a:noFill/>
        </p:spPr>
        <p:txBody>
          <a:bodyPr wrap="square">
            <a:spAutoFit/>
          </a:bodyPr>
          <a:lstStyle/>
          <a:p>
            <a:r>
              <a:rPr lang="en-US" altLang="ja-JP" sz="1400" dirty="0">
                <a:latin typeface="Neue Haas Grotesk Text Pro" panose="020B0504020202020204" pitchFamily="34" charset="0"/>
              </a:rPr>
              <a:t>Diagram of Dr. Paul </a:t>
            </a:r>
            <a:r>
              <a:rPr lang="en-US" altLang="ja-JP" sz="1400" dirty="0" err="1">
                <a:latin typeface="Neue Haas Grotesk Text Pro" panose="020B0504020202020204" pitchFamily="34" charset="0"/>
              </a:rPr>
              <a:t>LaViolette’s</a:t>
            </a:r>
            <a:r>
              <a:rPr lang="en-US" altLang="ja-JP" sz="1400" dirty="0">
                <a:latin typeface="Neue Haas Grotesk Text Pro" panose="020B0504020202020204" pitchFamily="34" charset="0"/>
              </a:rPr>
              <a:t> discovery regarding the B-2 auxiliary propulsion system using </a:t>
            </a:r>
            <a:r>
              <a:rPr lang="en-US" altLang="ja-JP" sz="1400" dirty="0" err="1">
                <a:latin typeface="Neue Haas Grotesk Text Pro" panose="020B0504020202020204" pitchFamily="34" charset="0"/>
              </a:rPr>
              <a:t>electrogravitics</a:t>
            </a:r>
            <a:r>
              <a:rPr lang="en-US" altLang="ja-JP" sz="1400" dirty="0">
                <a:latin typeface="Neue Haas Grotesk Text Pro" panose="020B0504020202020204" pitchFamily="34" charset="0"/>
              </a:rPr>
              <a:t>. </a:t>
            </a:r>
            <a:endParaRPr lang="ja-JP" altLang="en-US" sz="1400" dirty="0">
              <a:latin typeface="Neue Haas Grotesk Text Pro" panose="020B0504020202020204" pitchFamily="34" charset="0"/>
            </a:endParaRPr>
          </a:p>
        </p:txBody>
      </p:sp>
    </p:spTree>
    <p:extLst>
      <p:ext uri="{BB962C8B-B14F-4D97-AF65-F5344CB8AC3E}">
        <p14:creationId xmlns:p14="http://schemas.microsoft.com/office/powerpoint/2010/main" val="225276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175E3158-29C0-A62F-A463-FE14A1C39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3551"/>
            <a:ext cx="4715933" cy="485183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latin typeface="BIZ UDPゴシック" panose="020B0400000000000000" pitchFamily="50" charset="-128"/>
                <a:ea typeface="BIZ UDPゴシック" panose="020B0400000000000000" pitchFamily="50" charset="-128"/>
              </a:rPr>
              <a:t>TR3B </a:t>
            </a:r>
            <a:r>
              <a:rPr lang="en-US" altLang="ja-JP" sz="2400" b="1" dirty="0">
                <a:solidFill>
                  <a:schemeClr val="bg1"/>
                </a:solidFill>
                <a:latin typeface="BIZ UDPゴシック" panose="020B0400000000000000" pitchFamily="50" charset="-128"/>
                <a:ea typeface="BIZ UDPゴシック" panose="020B0400000000000000" pitchFamily="50" charset="-128"/>
              </a:rPr>
              <a:t>Astra</a:t>
            </a:r>
            <a:r>
              <a:rPr lang="ja-JP" altLang="en-US" sz="2400" b="1" dirty="0">
                <a:solidFill>
                  <a:schemeClr val="bg1"/>
                </a:solidFill>
                <a:latin typeface="BIZ UDPゴシック" panose="020B0400000000000000" pitchFamily="50" charset="-128"/>
                <a:ea typeface="BIZ UDPゴシック" panose="020B0400000000000000" pitchFamily="50" charset="-128"/>
              </a:rPr>
              <a:t>・・・エンターテイメントです</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15366" name="Picture 6" descr="Juno: New Origins | TR-3B Astra">
            <a:extLst>
              <a:ext uri="{FF2B5EF4-FFF2-40B4-BE49-F238E27FC236}">
                <a16:creationId xmlns:a16="http://schemas.microsoft.com/office/drawing/2014/main" id="{5C207B10-C4E1-A694-1D47-F7EFD80DF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058" y="542923"/>
            <a:ext cx="6245226" cy="3704795"/>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DA6914AA-CBF7-DDF8-5E4B-A5131FCAFD6F}"/>
              </a:ext>
            </a:extLst>
          </p:cNvPr>
          <p:cNvPicPr>
            <a:picLocks noChangeAspect="1"/>
          </p:cNvPicPr>
          <p:nvPr/>
        </p:nvPicPr>
        <p:blipFill>
          <a:blip r:embed="rId5"/>
          <a:stretch>
            <a:fillRect/>
          </a:stretch>
        </p:blipFill>
        <p:spPr>
          <a:xfrm>
            <a:off x="271245" y="4682237"/>
            <a:ext cx="3742266" cy="2170070"/>
          </a:xfrm>
          <a:prstGeom prst="rect">
            <a:avLst/>
          </a:prstGeom>
        </p:spPr>
      </p:pic>
      <p:pic>
        <p:nvPicPr>
          <p:cNvPr id="11" name="図 10">
            <a:extLst>
              <a:ext uri="{FF2B5EF4-FFF2-40B4-BE49-F238E27FC236}">
                <a16:creationId xmlns:a16="http://schemas.microsoft.com/office/drawing/2014/main" id="{CD8738A9-3595-86F1-EDFF-003901B6AC5D}"/>
              </a:ext>
            </a:extLst>
          </p:cNvPr>
          <p:cNvPicPr>
            <a:picLocks noChangeAspect="1"/>
          </p:cNvPicPr>
          <p:nvPr/>
        </p:nvPicPr>
        <p:blipFill>
          <a:blip r:embed="rId6"/>
          <a:stretch>
            <a:fillRect/>
          </a:stretch>
        </p:blipFill>
        <p:spPr>
          <a:xfrm>
            <a:off x="4560444" y="542922"/>
            <a:ext cx="7559484" cy="6177957"/>
          </a:xfrm>
          <a:prstGeom prst="rect">
            <a:avLst/>
          </a:prstGeom>
        </p:spPr>
      </p:pic>
    </p:spTree>
    <p:extLst>
      <p:ext uri="{BB962C8B-B14F-4D97-AF65-F5344CB8AC3E}">
        <p14:creationId xmlns:p14="http://schemas.microsoft.com/office/powerpoint/2010/main" val="981401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シャウベルガーのサイクロイド螺旋運動</a:t>
            </a:r>
          </a:p>
        </p:txBody>
      </p:sp>
      <p:pic>
        <p:nvPicPr>
          <p:cNvPr id="6146" name="Picture 2" descr="画像">
            <a:extLst>
              <a:ext uri="{FF2B5EF4-FFF2-40B4-BE49-F238E27FC236}">
                <a16:creationId xmlns:a16="http://schemas.microsoft.com/office/drawing/2014/main" id="{5F3C2384-ACD3-9ECE-D23D-A7CCEAB0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6" y="526819"/>
            <a:ext cx="9259872" cy="62778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AD7623D8-FB26-30FA-3A4D-5C24EFD0827A}"/>
              </a:ext>
            </a:extLst>
          </p:cNvPr>
          <p:cNvPicPr>
            <a:picLocks noChangeAspect="1"/>
          </p:cNvPicPr>
          <p:nvPr/>
        </p:nvPicPr>
        <p:blipFill>
          <a:blip r:embed="rId3"/>
          <a:stretch>
            <a:fillRect/>
          </a:stretch>
        </p:blipFill>
        <p:spPr>
          <a:xfrm>
            <a:off x="9400984" y="1809006"/>
            <a:ext cx="2791016" cy="4340784"/>
          </a:xfrm>
          <a:prstGeom prst="rect">
            <a:avLst/>
          </a:prstGeom>
        </p:spPr>
      </p:pic>
    </p:spTree>
    <p:extLst>
      <p:ext uri="{BB962C8B-B14F-4D97-AF65-F5344CB8AC3E}">
        <p14:creationId xmlns:p14="http://schemas.microsoft.com/office/powerpoint/2010/main" val="254032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ルクルス＝ミトリダテス戦に登場したベル型</a:t>
            </a:r>
            <a:r>
              <a:rPr kumimoji="1" lang="en-US" altLang="ja-JP" sz="2400" b="1" dirty="0">
                <a:latin typeface="BIZ UDPゴシック" panose="020B0400000000000000" pitchFamily="50" charset="-128"/>
                <a:ea typeface="BIZ UDPゴシック" panose="020B0400000000000000" pitchFamily="50" charset="-128"/>
              </a:rPr>
              <a:t>UAP</a:t>
            </a: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18434" name="Picture 2" descr="nazi ufo">
            <a:extLst>
              <a:ext uri="{FF2B5EF4-FFF2-40B4-BE49-F238E27FC236}">
                <a16:creationId xmlns:a16="http://schemas.microsoft.com/office/drawing/2014/main" id="{F5307D05-20B1-8A59-325F-855C98DC4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484549"/>
            <a:ext cx="4725222" cy="472522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kecksburg model">
            <a:extLst>
              <a:ext uri="{FF2B5EF4-FFF2-40B4-BE49-F238E27FC236}">
                <a16:creationId xmlns:a16="http://schemas.microsoft.com/office/drawing/2014/main" id="{647D1019-6708-BF19-91B6-71F4D8A09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623" y="1484550"/>
            <a:ext cx="3540635" cy="472522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7B5300D-B6CE-1F73-7007-156D8DC1B321}"/>
              </a:ext>
            </a:extLst>
          </p:cNvPr>
          <p:cNvSpPr txBox="1"/>
          <p:nvPr/>
        </p:nvSpPr>
        <p:spPr>
          <a:xfrm>
            <a:off x="5231027" y="6209771"/>
            <a:ext cx="3365825" cy="584775"/>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ケックスバーグ事件のオブジェ</a:t>
            </a:r>
            <a:endParaRPr lang="en-US" altLang="ja-JP" dirty="0">
              <a:latin typeface="BIZ UDPゴシック" panose="020B0400000000000000" pitchFamily="50" charset="-128"/>
              <a:ea typeface="BIZ UDPゴシック" panose="020B0400000000000000" pitchFamily="50" charset="-128"/>
            </a:endParaRPr>
          </a:p>
          <a:p>
            <a:pPr algn="ctr"/>
            <a:r>
              <a:rPr lang="ja-JP" altLang="en-US" sz="1400" dirty="0">
                <a:hlinkClick r:id="rId4"/>
              </a:rPr>
              <a:t>ケックスバーグ</a:t>
            </a:r>
            <a:r>
              <a:rPr lang="en-US" altLang="ja-JP" sz="1400" dirty="0">
                <a:hlinkClick r:id="rId4"/>
              </a:rPr>
              <a:t>UFO</a:t>
            </a:r>
            <a:r>
              <a:rPr lang="ja-JP" altLang="en-US" sz="1400" dirty="0">
                <a:hlinkClick r:id="rId4"/>
              </a:rPr>
              <a:t>事件 </a:t>
            </a:r>
            <a:r>
              <a:rPr lang="en-US" altLang="ja-JP" sz="1400" dirty="0">
                <a:hlinkClick r:id="rId4"/>
              </a:rPr>
              <a:t>- Wikipedia</a:t>
            </a:r>
            <a:endParaRPr kumimoji="1" lang="ja-JP" altLang="en-US" sz="1400" dirty="0">
              <a:latin typeface="BIZ UDPゴシック" panose="020B0400000000000000" pitchFamily="50" charset="-128"/>
              <a:ea typeface="BIZ UDPゴシック" panose="020B0400000000000000" pitchFamily="50" charset="-128"/>
            </a:endParaRPr>
          </a:p>
        </p:txBody>
      </p:sp>
      <p:pic>
        <p:nvPicPr>
          <p:cNvPr id="7" name="Picture 3">
            <a:extLst>
              <a:ext uri="{FF2B5EF4-FFF2-40B4-BE49-F238E27FC236}">
                <a16:creationId xmlns:a16="http://schemas.microsoft.com/office/drawing/2014/main" id="{9AE7EA21-39AD-5EB7-F81D-A72FBD5AF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8874057" y="1484549"/>
            <a:ext cx="3140631" cy="472522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4DEF027-3A7A-4132-9379-FDD41B92FF8B}"/>
              </a:ext>
            </a:extLst>
          </p:cNvPr>
          <p:cNvSpPr txBox="1"/>
          <p:nvPr/>
        </p:nvSpPr>
        <p:spPr>
          <a:xfrm>
            <a:off x="1188462" y="6209771"/>
            <a:ext cx="2805499" cy="369332"/>
          </a:xfrm>
          <a:prstGeom prst="rect">
            <a:avLst/>
          </a:prstGeom>
          <a:noFill/>
        </p:spPr>
        <p:txBody>
          <a:bodyPr wrap="square">
            <a:spAutoFit/>
          </a:bodyPr>
          <a:lstStyle/>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ベル型ディー・グロッケ</a:t>
            </a:r>
            <a:endParaRPr lang="ja-JP" altLang="en-US"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3703662-A5B3-9B02-1B3E-0163991795B2}"/>
              </a:ext>
            </a:extLst>
          </p:cNvPr>
          <p:cNvSpPr txBox="1"/>
          <p:nvPr/>
        </p:nvSpPr>
        <p:spPr>
          <a:xfrm>
            <a:off x="9317831" y="6209771"/>
            <a:ext cx="2540794" cy="646331"/>
          </a:xfrm>
          <a:prstGeom prst="rect">
            <a:avLst/>
          </a:prstGeom>
          <a:noFill/>
        </p:spPr>
        <p:txBody>
          <a:bodyPr wrap="square">
            <a:spAutoFit/>
          </a:bodyPr>
          <a:lstStyle/>
          <a:p>
            <a:r>
              <a:rPr lang="ja-JP" altLang="en-US" sz="1800" dirty="0">
                <a:latin typeface="UD デジタル 教科書体 NK-B" panose="02020700000000000000" pitchFamily="18" charset="-128"/>
                <a:ea typeface="UD デジタル 教科書体 NK-B" panose="02020700000000000000" pitchFamily="18" charset="-128"/>
              </a:rPr>
              <a:t>ワインの大甕（ピトス）</a:t>
            </a:r>
            <a:endParaRPr lang="en-US" altLang="ja-JP" sz="1800" dirty="0">
              <a:latin typeface="UD デジタル 教科書体 NK-B" panose="02020700000000000000" pitchFamily="18" charset="-128"/>
              <a:ea typeface="UD デジタル 教科書体 NK-B" panose="02020700000000000000" pitchFamily="18" charset="-128"/>
            </a:endParaRPr>
          </a:p>
          <a:p>
            <a:r>
              <a:rPr lang="ja-JP" altLang="en-US" dirty="0">
                <a:latin typeface="UD デジタル 教科書体 NK-B" panose="02020700000000000000" pitchFamily="18" charset="-128"/>
                <a:ea typeface="UD デジタル 教科書体 NK-B" panose="02020700000000000000" pitchFamily="18" charset="-128"/>
              </a:rPr>
              <a:t>（上下を逆にしてます）</a:t>
            </a:r>
            <a:endParaRPr lang="ja-JP" altLang="en-US" dirty="0"/>
          </a:p>
        </p:txBody>
      </p:sp>
      <p:sp>
        <p:nvSpPr>
          <p:cNvPr id="3" name="テキスト ボックス 2">
            <a:extLst>
              <a:ext uri="{FF2B5EF4-FFF2-40B4-BE49-F238E27FC236}">
                <a16:creationId xmlns:a16="http://schemas.microsoft.com/office/drawing/2014/main" id="{56618647-93EE-55A4-B7B7-953D1EF2B389}"/>
              </a:ext>
            </a:extLst>
          </p:cNvPr>
          <p:cNvSpPr txBox="1"/>
          <p:nvPr/>
        </p:nvSpPr>
        <p:spPr>
          <a:xfrm>
            <a:off x="394636" y="818147"/>
            <a:ext cx="11540690"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シャウベルガーは内破エンジンを実装したベル型</a:t>
            </a:r>
            <a:r>
              <a:rPr lang="ja-JP" altLang="en-US" sz="2400" dirty="0">
                <a:latin typeface="BIZ UDPゴシック" panose="020B0400000000000000" pitchFamily="50" charset="-128"/>
                <a:ea typeface="BIZ UDPゴシック" panose="020B0400000000000000" pitchFamily="50" charset="-128"/>
              </a:rPr>
              <a:t>を</a:t>
            </a:r>
            <a:r>
              <a:rPr lang="en-US" altLang="ja-JP" sz="2400" dirty="0">
                <a:latin typeface="BIZ UDPゴシック" panose="020B0400000000000000" pitchFamily="50" charset="-128"/>
                <a:ea typeface="BIZ UDPゴシック" panose="020B0400000000000000" pitchFamily="50" charset="-128"/>
              </a:rPr>
              <a:t>SS</a:t>
            </a:r>
            <a:r>
              <a:rPr lang="ja-JP" altLang="en-US" sz="2400" dirty="0">
                <a:latin typeface="BIZ UDPゴシック" panose="020B0400000000000000" pitchFamily="50" charset="-128"/>
                <a:ea typeface="BIZ UDPゴシック" panose="020B0400000000000000" pitchFamily="50" charset="-128"/>
              </a:rPr>
              <a:t>（親衛隊）の要請で開発？</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7738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6A9AB2E4-14D8-80DF-2A16-C7A65D49ADE1}"/>
              </a:ext>
            </a:extLst>
          </p:cNvPr>
          <p:cNvPicPr>
            <a:picLocks noChangeAspect="1"/>
          </p:cNvPicPr>
          <p:nvPr/>
        </p:nvPicPr>
        <p:blipFill>
          <a:blip r:embed="rId2"/>
          <a:stretch>
            <a:fillRect/>
          </a:stretch>
        </p:blipFill>
        <p:spPr>
          <a:xfrm>
            <a:off x="5082549" y="473551"/>
            <a:ext cx="4414709" cy="2691896"/>
          </a:xfrm>
          <a:prstGeom prst="rect">
            <a:avLst/>
          </a:prstGeom>
        </p:spPr>
      </p:pic>
      <p:sp>
        <p:nvSpPr>
          <p:cNvPr id="2" name="正方形/長方形 1">
            <a:extLst>
              <a:ext uri="{FF2B5EF4-FFF2-40B4-BE49-F238E27FC236}">
                <a16:creationId xmlns:a16="http://schemas.microsoft.com/office/drawing/2014/main" id="{7D2BEE31-3EA2-52F4-CF0C-DAF1E654A9C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シャウベルガーの内破エンジン</a:t>
            </a:r>
          </a:p>
        </p:txBody>
      </p:sp>
      <p:pic>
        <p:nvPicPr>
          <p:cNvPr id="7170" name="Picture 2" descr="Ghost Riponの屋形（やかた）">
            <a:extLst>
              <a:ext uri="{FF2B5EF4-FFF2-40B4-BE49-F238E27FC236}">
                <a16:creationId xmlns:a16="http://schemas.microsoft.com/office/drawing/2014/main" id="{0106B151-A63A-7326-C532-9BA2D62A3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28" y="1717852"/>
            <a:ext cx="4770246" cy="360333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8B86B020-4A2A-642E-E2EB-2A373633DBDD}"/>
              </a:ext>
            </a:extLst>
          </p:cNvPr>
          <p:cNvSpPr txBox="1"/>
          <p:nvPr/>
        </p:nvSpPr>
        <p:spPr>
          <a:xfrm>
            <a:off x="41971" y="757670"/>
            <a:ext cx="5020509" cy="707886"/>
          </a:xfrm>
          <a:prstGeom prst="rect">
            <a:avLst/>
          </a:prstGeom>
          <a:noFill/>
        </p:spPr>
        <p:txBody>
          <a:bodyPr wrap="square">
            <a:spAutoFit/>
          </a:bodyPr>
          <a:lstStyle/>
          <a:p>
            <a:pPr algn="ctr"/>
            <a:r>
              <a:rPr lang="ja-JP" altLang="en-US" sz="2000" b="0" i="0" dirty="0">
                <a:solidFill>
                  <a:srgbClr val="333333"/>
                </a:solidFill>
                <a:effectLst/>
                <a:latin typeface="BIZ UDPゴシック" panose="020B0400000000000000" pitchFamily="50" charset="-128"/>
                <a:ea typeface="BIZ UDPゴシック" panose="020B0400000000000000" pitchFamily="50" charset="-128"/>
              </a:rPr>
              <a:t>内破理論や</a:t>
            </a:r>
            <a:r>
              <a:rPr lang="en-US" altLang="ja-JP" sz="20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2000" b="0" i="0" dirty="0">
                <a:solidFill>
                  <a:srgbClr val="333333"/>
                </a:solidFill>
                <a:effectLst/>
                <a:latin typeface="BIZ UDPゴシック" panose="020B0400000000000000" pitchFamily="50" charset="-128"/>
                <a:ea typeface="BIZ UDPゴシック" panose="020B0400000000000000" pitchFamily="50" charset="-128"/>
              </a:rPr>
              <a:t>コアンダ効果</a:t>
            </a:r>
            <a:r>
              <a:rPr lang="en-US" altLang="ja-JP" sz="20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2000" b="0" i="0" dirty="0">
                <a:solidFill>
                  <a:srgbClr val="333333"/>
                </a:solidFill>
                <a:effectLst/>
                <a:latin typeface="BIZ UDPゴシック" panose="020B0400000000000000" pitchFamily="50" charset="-128"/>
                <a:ea typeface="BIZ UDPゴシック" panose="020B0400000000000000" pitchFamily="50" charset="-128"/>
              </a:rPr>
              <a:t>を取り入れた、</a:t>
            </a:r>
            <a:endParaRPr lang="en-US" altLang="ja-JP" sz="2000"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en-US" altLang="ja-JP" sz="20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2000" b="0" i="0" dirty="0">
                <a:solidFill>
                  <a:srgbClr val="333333"/>
                </a:solidFill>
                <a:effectLst/>
                <a:latin typeface="BIZ UDPゴシック" panose="020B0400000000000000" pitchFamily="50" charset="-128"/>
                <a:ea typeface="BIZ UDPゴシック" panose="020B0400000000000000" pitchFamily="50" charset="-128"/>
              </a:rPr>
              <a:t>リパルシン</a:t>
            </a:r>
            <a:r>
              <a:rPr lang="en-US" altLang="ja-JP" sz="20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2000" b="0" i="0" dirty="0">
                <a:solidFill>
                  <a:srgbClr val="333333"/>
                </a:solidFill>
                <a:effectLst/>
                <a:latin typeface="BIZ UDPゴシック" panose="020B0400000000000000" pitchFamily="50" charset="-128"/>
                <a:ea typeface="BIZ UDPゴシック" panose="020B0400000000000000" pitchFamily="50" charset="-128"/>
              </a:rPr>
              <a:t>（リパルセーター）を開発。</a:t>
            </a:r>
            <a:endParaRPr lang="ja-JP" altLang="en-US" sz="2000" dirty="0">
              <a:latin typeface="BIZ UDPゴシック" panose="020B0400000000000000" pitchFamily="50" charset="-128"/>
              <a:ea typeface="BIZ UDPゴシック" panose="020B0400000000000000" pitchFamily="50" charset="-128"/>
            </a:endParaRPr>
          </a:p>
        </p:txBody>
      </p:sp>
      <p:pic>
        <p:nvPicPr>
          <p:cNvPr id="7" name="Picture 4" descr="究極の自然エネルギー 〔ヴィクトル・シャウベルガー〕 | 瑞霊に倣いて">
            <a:extLst>
              <a:ext uri="{FF2B5EF4-FFF2-40B4-BE49-F238E27FC236}">
                <a16:creationId xmlns:a16="http://schemas.microsoft.com/office/drawing/2014/main" id="{88CE76AA-5503-1529-3A75-75C377504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6237" y="623277"/>
            <a:ext cx="2695206" cy="447130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B7A27A0-42A6-57B0-F905-AD6F3CAEC898}"/>
              </a:ext>
            </a:extLst>
          </p:cNvPr>
          <p:cNvSpPr txBox="1"/>
          <p:nvPr/>
        </p:nvSpPr>
        <p:spPr>
          <a:xfrm>
            <a:off x="9595329" y="5059646"/>
            <a:ext cx="2357021" cy="369332"/>
          </a:xfrm>
          <a:prstGeom prst="rect">
            <a:avLst/>
          </a:prstGeom>
          <a:noFill/>
        </p:spPr>
        <p:txBody>
          <a:bodyPr wrap="square">
            <a:spAutoFit/>
          </a:bodyPr>
          <a:lstStyle/>
          <a:p>
            <a:r>
              <a:rPr lang="en-US" altLang="ja-JP" b="0" i="0" dirty="0">
                <a:effectLst/>
                <a:latin typeface="Neue Haas Grotesk Text Pro" panose="020B0504020202020204" pitchFamily="34" charset="0"/>
              </a:rPr>
              <a:t>Victor </a:t>
            </a:r>
            <a:r>
              <a:rPr lang="en-US" altLang="ja-JP" b="0" i="0" dirty="0" err="1">
                <a:effectLst/>
                <a:latin typeface="Neue Haas Grotesk Text Pro" panose="020B0504020202020204" pitchFamily="34" charset="0"/>
              </a:rPr>
              <a:t>Schauberger</a:t>
            </a:r>
            <a:endParaRPr lang="ja-JP" altLang="en-US" dirty="0">
              <a:latin typeface="Neue Haas Grotesk Text Pro" panose="020B0504020202020204" pitchFamily="34" charset="0"/>
            </a:endParaRPr>
          </a:p>
        </p:txBody>
      </p:sp>
      <p:pic>
        <p:nvPicPr>
          <p:cNvPr id="12" name="図 11">
            <a:extLst>
              <a:ext uri="{FF2B5EF4-FFF2-40B4-BE49-F238E27FC236}">
                <a16:creationId xmlns:a16="http://schemas.microsoft.com/office/drawing/2014/main" id="{405C1230-A73E-EAD5-37FF-452DF58758CB}"/>
              </a:ext>
            </a:extLst>
          </p:cNvPr>
          <p:cNvPicPr>
            <a:picLocks noChangeAspect="1"/>
          </p:cNvPicPr>
          <p:nvPr/>
        </p:nvPicPr>
        <p:blipFill>
          <a:blip r:embed="rId5"/>
          <a:stretch>
            <a:fillRect/>
          </a:stretch>
        </p:blipFill>
        <p:spPr>
          <a:xfrm>
            <a:off x="5020509" y="3165447"/>
            <a:ext cx="4365591" cy="2155736"/>
          </a:xfrm>
          <a:prstGeom prst="rect">
            <a:avLst/>
          </a:prstGeom>
        </p:spPr>
      </p:pic>
      <p:sp>
        <p:nvSpPr>
          <p:cNvPr id="4" name="テキスト ボックス 3">
            <a:extLst>
              <a:ext uri="{FF2B5EF4-FFF2-40B4-BE49-F238E27FC236}">
                <a16:creationId xmlns:a16="http://schemas.microsoft.com/office/drawing/2014/main" id="{ABE64F0F-52A8-8CD0-A6A1-67A7A1AE6E76}"/>
              </a:ext>
            </a:extLst>
          </p:cNvPr>
          <p:cNvSpPr txBox="1"/>
          <p:nvPr/>
        </p:nvSpPr>
        <p:spPr>
          <a:xfrm>
            <a:off x="1" y="5588392"/>
            <a:ext cx="12192000" cy="1200329"/>
          </a:xfrm>
          <a:prstGeom prst="rect">
            <a:avLst/>
          </a:prstGeom>
          <a:noFill/>
        </p:spPr>
        <p:txBody>
          <a:bodyPr wrap="square">
            <a:spAutoFit/>
          </a:bodyPr>
          <a:lstStyle/>
          <a:p>
            <a:r>
              <a:rPr lang="ja-JP" altLang="en-US" b="1" i="0" dirty="0">
                <a:solidFill>
                  <a:srgbClr val="C00000"/>
                </a:solidFill>
                <a:effectLst/>
                <a:latin typeface="BIZ UDPゴシック" panose="020B0400000000000000" pitchFamily="50" charset="-128"/>
                <a:ea typeface="BIZ UDPゴシック" panose="020B0400000000000000" pitchFamily="50" charset="-128"/>
              </a:rPr>
              <a:t>コアンダ効果</a:t>
            </a:r>
            <a:r>
              <a:rPr lang="ja-JP" altLang="en-US" b="0" i="0" dirty="0">
                <a:solidFill>
                  <a:srgbClr val="08131A"/>
                </a:solidFill>
                <a:effectLst/>
                <a:latin typeface="BIZ UDPゴシック" panose="020B0400000000000000" pitchFamily="50" charset="-128"/>
                <a:ea typeface="BIZ UDPゴシック" panose="020B0400000000000000" pitchFamily="50" charset="-128"/>
              </a:rPr>
              <a:t>は、流体が壁面に沿って流れる現象で、特定の角度から噴出される粘性流体が壁に引き寄せられる特性を持っている。この効果を応用し、垂直離着陸が可能な機体を作り上げたといわれる。</a:t>
            </a:r>
            <a:r>
              <a:rPr lang="ja-JP" altLang="en-US" b="1" i="0" dirty="0">
                <a:solidFill>
                  <a:srgbClr val="C00000"/>
                </a:solidFill>
                <a:effectLst/>
                <a:latin typeface="BIZ UDPゴシック" panose="020B0400000000000000" pitchFamily="50" charset="-128"/>
                <a:ea typeface="BIZ UDPゴシック" panose="020B0400000000000000" pitchFamily="50" charset="-128"/>
              </a:rPr>
              <a:t>内破</a:t>
            </a:r>
            <a:r>
              <a:rPr lang="en-US" altLang="ja-JP" b="1" i="0" dirty="0">
                <a:solidFill>
                  <a:srgbClr val="C00000"/>
                </a:solidFill>
                <a:effectLst/>
                <a:latin typeface="BIZ UDPゴシック" panose="020B0400000000000000" pitchFamily="50" charset="-128"/>
                <a:ea typeface="BIZ UDPゴシック" panose="020B0400000000000000" pitchFamily="50" charset="-128"/>
              </a:rPr>
              <a:t>(implosion</a:t>
            </a:r>
            <a:r>
              <a:rPr lang="ja-JP" altLang="en-US" b="1" i="0" dirty="0">
                <a:solidFill>
                  <a:srgbClr val="C00000"/>
                </a:solidFill>
                <a:effectLst/>
                <a:latin typeface="BIZ UDPゴシック" panose="020B0400000000000000" pitchFamily="50" charset="-128"/>
                <a:ea typeface="BIZ UDPゴシック" panose="020B0400000000000000" pitchFamily="50" charset="-128"/>
              </a:rPr>
              <a:t>、爆縮</a:t>
            </a:r>
            <a:r>
              <a:rPr lang="en-US" altLang="ja-JP" b="1" i="0" dirty="0">
                <a:solidFill>
                  <a:srgbClr val="C00000"/>
                </a:solidFill>
                <a:effectLst/>
                <a:latin typeface="BIZ UDPゴシック" panose="020B0400000000000000" pitchFamily="50" charset="-128"/>
                <a:ea typeface="BIZ UDPゴシック" panose="020B0400000000000000" pitchFamily="50" charset="-128"/>
              </a:rPr>
              <a:t>)</a:t>
            </a:r>
            <a:r>
              <a:rPr lang="ja-JP" altLang="en-US" b="0" i="0" dirty="0">
                <a:solidFill>
                  <a:srgbClr val="08131A"/>
                </a:solidFill>
                <a:effectLst/>
                <a:latin typeface="BIZ UDPゴシック" panose="020B0400000000000000" pitchFamily="50" charset="-128"/>
                <a:ea typeface="BIZ UDPゴシック" panose="020B0400000000000000" pitchFamily="50" charset="-128"/>
              </a:rPr>
              <a:t>的作用、つまり求心的動きを通じて従来の発電機の１２７倍ものエネルギーを引き出す方法をつかむ。　１９３７年には、音速の約４倍、１２９０メートル</a:t>
            </a:r>
            <a:r>
              <a:rPr lang="en-US" altLang="ja-JP" b="0" i="0" dirty="0">
                <a:solidFill>
                  <a:srgbClr val="08131A"/>
                </a:solidFill>
                <a:effectLst/>
                <a:latin typeface="BIZ UDPゴシック" panose="020B0400000000000000" pitchFamily="50" charset="-128"/>
                <a:ea typeface="BIZ UDPゴシック" panose="020B0400000000000000" pitchFamily="50" charset="-128"/>
              </a:rPr>
              <a:t>/</a:t>
            </a:r>
            <a:r>
              <a:rPr lang="ja-JP" altLang="en-US" b="0" i="0" dirty="0">
                <a:solidFill>
                  <a:srgbClr val="08131A"/>
                </a:solidFill>
                <a:effectLst/>
                <a:latin typeface="BIZ UDPゴシック" panose="020B0400000000000000" pitchFamily="50" charset="-128"/>
                <a:ea typeface="BIZ UDPゴシック" panose="020B0400000000000000" pitchFamily="50" charset="-128"/>
              </a:rPr>
              <a:t>秒の推力を生じる内破エンジンを開発したといわれる。</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0522368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19696</TotalTime>
  <Words>463</Words>
  <Application>Microsoft Office PowerPoint</Application>
  <PresentationFormat>ワイド画面</PresentationFormat>
  <Paragraphs>35</Paragraphs>
  <Slides>10</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10</vt:i4>
      </vt:variant>
    </vt:vector>
  </HeadingPairs>
  <TitlesOfParts>
    <vt:vector size="20" baseType="lpstr">
      <vt:lpstr>BIZ UDPゴシック</vt:lpstr>
      <vt:lpstr>Meiryo UI</vt:lpstr>
      <vt:lpstr>UD デジタル 教科書体 NK-B</vt:lpstr>
      <vt:lpstr>游ゴシック</vt:lpstr>
      <vt:lpstr>游ゴシック Light</vt:lpstr>
      <vt:lpstr>ADLaM Display</vt:lpstr>
      <vt:lpstr>Arial</vt:lpstr>
      <vt:lpstr>Neue Haas Grotesk Text Pro</vt:lpstr>
      <vt:lpstr>Verdana</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Yutaka Abe</dc:creator>
  <cp:lastModifiedBy>Abe,YutakaTKZIM</cp:lastModifiedBy>
  <cp:revision>33</cp:revision>
  <cp:lastPrinted>2024-08-07T23:56:16Z</cp:lastPrinted>
  <dcterms:created xsi:type="dcterms:W3CDTF">2024-05-01T23:39:54Z</dcterms:created>
  <dcterms:modified xsi:type="dcterms:W3CDTF">2024-11-04T12:36:49Z</dcterms:modified>
</cp:coreProperties>
</file>